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5" r:id="rId1"/>
  </p:sldMasterIdLst>
  <p:notesMasterIdLst>
    <p:notesMasterId r:id="rId30"/>
  </p:notesMasterIdLst>
  <p:sldIdLst>
    <p:sldId id="256" r:id="rId2"/>
    <p:sldId id="28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16256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47" autoAdjust="0"/>
    <p:restoredTop sz="88235"/>
  </p:normalViewPr>
  <p:slideViewPr>
    <p:cSldViewPr snapToGrid="0" snapToObjects="1">
      <p:cViewPr varScale="1">
        <p:scale>
          <a:sx n="76" d="100"/>
          <a:sy n="76" d="100"/>
        </p:scale>
        <p:origin x="1044" y="102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6952887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solidFill>
                  <a:schemeClr val="dk2"/>
                </a:solidFill>
              </a:rPr>
              <a:t>Note from Chuck.  If you are using these materials, you can remove the UM logo and replace it with your own, but please retain the CC-BY logo on the first page as well as retain the acknowledgement page(s)</a:t>
            </a:r>
            <a:r>
              <a:rPr lang="en-US" baseline="0" dirty="0">
                <a:solidFill>
                  <a:schemeClr val="dk2"/>
                </a:solidFill>
              </a:rPr>
              <a:t> at the end.</a:t>
            </a:r>
            <a:endParaRPr lang="en-US" dirty="0">
              <a:solidFill>
                <a:schemeClr val="dk2"/>
              </a:solidFill>
            </a:endParaRPr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67990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33245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31277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694682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73929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1" name="Shape 2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8481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0856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5" name="Shape 2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12026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2" name="Shape 2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29260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9" name="Shape 2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1387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6420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08851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3" name="Shape 3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18696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0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21247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07807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4" name="Shape 3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37180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95572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58660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0" name="Shape 3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04999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0" name="Shape 3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68889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1" name="Shape 3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4242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0589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6837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2331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7711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943540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9714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3825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9940" y="1930401"/>
            <a:ext cx="11767544" cy="4439441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9940" y="6369840"/>
            <a:ext cx="11767544" cy="114856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99798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6400783"/>
            <a:ext cx="11767543" cy="755651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9940" y="914400"/>
            <a:ext cx="11767544" cy="48542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2" y="7156433"/>
            <a:ext cx="11767541" cy="65828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78055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0" y="1930400"/>
            <a:ext cx="11767545" cy="2641600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4876800"/>
            <a:ext cx="11767545" cy="31496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75779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9736" y="1930400"/>
            <a:ext cx="10665753" cy="3097832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73867" y="5028232"/>
            <a:ext cx="9706199" cy="456232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867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5800876"/>
            <a:ext cx="11767545" cy="22352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97727" y="1295004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440653" y="3485050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846757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9" y="4165601"/>
            <a:ext cx="11767547" cy="2204240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5" cy="1147200"/>
          </a:xfrm>
        </p:spPr>
        <p:txBody>
          <a:bodyPr anchor="t"/>
          <a:lstStyle>
            <a:lvl1pPr marL="0" indent="0" algn="l">
              <a:buNone/>
              <a:defRPr sz="2667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18907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929" y="2641600"/>
            <a:ext cx="392915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9951" y="3556000"/>
            <a:ext cx="390313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78213" y="2641600"/>
            <a:ext cx="3914988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5164141" y="3556000"/>
            <a:ext cx="3929059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2641600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9499601" y="3556000"/>
            <a:ext cx="3909484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31576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1" y="5667932"/>
            <a:ext cx="39200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69951" y="2946400"/>
            <a:ext cx="39200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9951" y="6436282"/>
            <a:ext cx="3920067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5834" y="5667932"/>
            <a:ext cx="39073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5185833" y="2946400"/>
            <a:ext cx="39073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184030" y="6436281"/>
            <a:ext cx="3912541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5667932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9499599" y="2946400"/>
            <a:ext cx="3909484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9499434" y="6436278"/>
            <a:ext cx="3914663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68491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358845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72284" y="573618"/>
            <a:ext cx="2336801" cy="7768167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9951" y="1183219"/>
            <a:ext cx="9897532" cy="715856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284035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1155700" y="789709"/>
            <a:ext cx="13931900" cy="17502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449723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0321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94470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3815645"/>
            <a:ext cx="11767543" cy="2554196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4" cy="1147200"/>
          </a:xfrm>
        </p:spPr>
        <p:txBody>
          <a:bodyPr anchor="t"/>
          <a:lstStyle>
            <a:lvl1pPr marL="0" indent="0" algn="l">
              <a:buNone/>
              <a:defRPr sz="2667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62875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1084" y="2747434"/>
            <a:ext cx="5861785" cy="559435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39325" y="2741457"/>
            <a:ext cx="5861788" cy="560032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57271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540000"/>
            <a:ext cx="58617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1084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39328" y="2540000"/>
            <a:ext cx="586178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39328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61342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22284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07381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7" y="1930400"/>
            <a:ext cx="4534752" cy="1930400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9489" y="1930400"/>
            <a:ext cx="6927996" cy="6096000"/>
          </a:xfrm>
        </p:spPr>
        <p:txBody>
          <a:bodyPr anchor="ctr">
            <a:normAutofit/>
          </a:bodyPr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8" y="4172374"/>
            <a:ext cx="4534751" cy="386079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45909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8543" y="2472256"/>
            <a:ext cx="6790541" cy="2099744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6061" y="1524000"/>
            <a:ext cx="4267200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9" y="4876800"/>
            <a:ext cx="6779972" cy="1828800"/>
          </a:xfrm>
        </p:spPr>
        <p:txBody>
          <a:bodyPr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25955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3559581"/>
            <a:ext cx="5382683" cy="5584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3856464"/>
            <a:ext cx="2029883" cy="3153937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11478683" y="2235200"/>
            <a:ext cx="3759200" cy="3759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10665884" y="1"/>
            <a:ext cx="2137849" cy="15218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11474504" y="8128000"/>
            <a:ext cx="1324979" cy="1016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3917083" y="0"/>
            <a:ext cx="914400" cy="15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1482" y="603624"/>
            <a:ext cx="12539631" cy="1867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737225"/>
            <a:ext cx="11928721" cy="559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3540853" y="2387602"/>
            <a:ext cx="1320799" cy="4063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11935432" y="4300397"/>
            <a:ext cx="5146393" cy="4064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3803387" y="394306"/>
            <a:ext cx="1117599" cy="10235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3733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78C1AF-2D02-48A4-86DC-13477292770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739BD2EE-56F2-4951-9459-03CCB701835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28883410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  <p:sldLayoutId id="2147483713" r:id="rId18"/>
    <p:sldLayoutId id="2147483714" r:id="rId19"/>
  </p:sldLayoutIdLst>
  <p:hf sldNum="0" hdr="0" ftr="0" dt="0"/>
  <p:txStyles>
    <p:titleStyle>
      <a:lvl1pPr algn="l" defTabSz="609585" rtl="0" eaLnBrk="1" latinLnBrk="0" hangingPunct="1">
        <a:spcBef>
          <a:spcPct val="0"/>
        </a:spcBef>
        <a:buNone/>
        <a:defRPr sz="56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189" indent="-457189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667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990575" indent="-380990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523962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133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2133547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74313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334125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396230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4571886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518147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python.org/tutorial/datastructures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lgorith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Data_structure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1858184" y="2643189"/>
            <a:ext cx="12539631" cy="277457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lecture 9</a:t>
            </a:r>
            <a:b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Lists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10922000" y="7075489"/>
            <a:ext cx="3524399" cy="7350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Vladislav </a:t>
            </a:r>
            <a:r>
              <a:rPr lang="en-US" sz="3200" dirty="0" err="1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Karyukin</a:t>
            </a:r>
            <a:endParaRPr lang="en-US" sz="3200" u="none" strike="noStrike" cap="none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xfrm>
            <a:off x="1155700" y="789709"/>
            <a:ext cx="13144500" cy="17502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How Long is a List?</a:t>
            </a:r>
          </a:p>
        </p:txBody>
      </p:sp>
      <p:sp>
        <p:nvSpPr>
          <p:cNvPr id="235" name="Shape 235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7488238" cy="57022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4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len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function takes a </a:t>
            </a: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as a parameter and returns the number of </a:t>
            </a:r>
            <a:r>
              <a:rPr lang="en-US" sz="34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elements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in the </a:t>
            </a: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</a:t>
            </a: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Actually </a:t>
            </a:r>
            <a:r>
              <a:rPr lang="en-US" sz="34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len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tells us the number of elements of any set or sequence (such as a string...)</a:t>
            </a:r>
          </a:p>
        </p:txBody>
      </p:sp>
      <p:sp>
        <p:nvSpPr>
          <p:cNvPr id="236" name="Shape 236"/>
          <p:cNvSpPr txBox="1"/>
          <p:nvPr/>
        </p:nvSpPr>
        <p:spPr>
          <a:xfrm>
            <a:off x="9239250" y="3543301"/>
            <a:ext cx="6119700" cy="397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'Hello Bob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[ 1, 2, 'joe', 99]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Using the </a:t>
            </a:r>
            <a:r>
              <a:rPr lang="en-US" sz="7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range</a:t>
            </a:r>
            <a:r>
              <a:rPr lang="en-US" sz="7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</a:p>
        </p:txBody>
      </p:sp>
      <p:sp>
        <p:nvSpPr>
          <p:cNvPr id="242" name="Shape 242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5916613" cy="57022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range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function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returns a list of numbers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that range from zero to one less than the </a:t>
            </a:r>
            <a:r>
              <a:rPr lang="en-US" sz="34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parameter</a:t>
            </a: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construct an index loop using </a:t>
            </a:r>
            <a:r>
              <a:rPr lang="en-US" sz="3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an integer</a:t>
            </a:r>
            <a:r>
              <a:rPr lang="en-US" sz="34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iterator</a:t>
            </a:r>
          </a:p>
        </p:txBody>
      </p:sp>
      <p:sp>
        <p:nvSpPr>
          <p:cNvPr id="243" name="Shape 243"/>
          <p:cNvSpPr txBox="1"/>
          <p:nvPr/>
        </p:nvSpPr>
        <p:spPr>
          <a:xfrm>
            <a:off x="7726200" y="3022600"/>
            <a:ext cx="7843799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range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4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[0, 1, 2, 3]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['Joseph', 'Glenn', 'Sally']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range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))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[0, 1, 2]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Tale of Two Loops...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x="584950" y="3118400"/>
            <a:ext cx="7175700" cy="3594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['Joseph', 'Glenn', 'Sally']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'Happy New Year:',  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range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friends)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'Happy New Year:',  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250" name="Shape 250"/>
          <p:cNvSpPr txBox="1"/>
          <p:nvPr/>
        </p:nvSpPr>
        <p:spPr>
          <a:xfrm>
            <a:off x="8105725" y="5652525"/>
            <a:ext cx="5591699" cy="2139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Joseph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Glenn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Sally</a:t>
            </a:r>
          </a:p>
        </p:txBody>
      </p:sp>
      <p:sp>
        <p:nvSpPr>
          <p:cNvPr id="251" name="Shape 251"/>
          <p:cNvSpPr txBox="1"/>
          <p:nvPr/>
        </p:nvSpPr>
        <p:spPr>
          <a:xfrm>
            <a:off x="8105725" y="2509825"/>
            <a:ext cx="7888800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['Joseph', 'Glenn', 'Sally']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range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(friends))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[0, 1, 2]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Concatenating</a:t>
            </a:r>
            <a:r>
              <a:rPr lang="en-US" sz="7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Lists Using </a:t>
            </a:r>
            <a:r>
              <a:rPr lang="en-US" sz="7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+</a:t>
            </a:r>
          </a:p>
        </p:txBody>
      </p:sp>
      <p:sp>
        <p:nvSpPr>
          <p:cNvPr id="257" name="Shape 257"/>
          <p:cNvSpPr txBox="1">
            <a:spLocks noGrp="1"/>
          </p:cNvSpPr>
          <p:nvPr>
            <p:ph idx="1"/>
          </p:nvPr>
        </p:nvSpPr>
        <p:spPr>
          <a:xfrm>
            <a:off x="1778000" y="2933702"/>
            <a:ext cx="5410200" cy="26034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create a new list by adding two ex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ting lists together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x="9714275" y="2714100"/>
            <a:ext cx="4965900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[1, 2, 3]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b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[4, 5, 6]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b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</a:t>
            </a:r>
            <a:r>
              <a:rPr lang="en-US" sz="32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[1, 2, 3, 4, 5, 6]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  <a:r>
              <a:rPr lang="en-US" sz="32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[1, 2, 3]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Lists Can Be </a:t>
            </a:r>
            <a:r>
              <a:rPr lang="en-US" sz="7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Sliced</a:t>
            </a:r>
            <a:r>
              <a:rPr lang="en-US" sz="7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Using</a:t>
            </a:r>
            <a:r>
              <a:rPr lang="en-US" sz="7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</a:p>
        </p:txBody>
      </p:sp>
      <p:sp>
        <p:nvSpPr>
          <p:cNvPr id="264" name="Shape 264"/>
          <p:cNvSpPr txBox="1"/>
          <p:nvPr/>
        </p:nvSpPr>
        <p:spPr>
          <a:xfrm>
            <a:off x="962200" y="2875600"/>
            <a:ext cx="6941699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[9, 41, 12, 3, 74, 15]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[1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[41,12]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4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[9, 41, 12, 3]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[3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[3, 74, 15]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[9, 41, 12, 3, 74, 15]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8506725" y="4033425"/>
            <a:ext cx="5465399" cy="219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Remember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 Just like in strings, the second number is </a:t>
            </a: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up to but not including</a:t>
            </a: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 Methods</a:t>
            </a:r>
          </a:p>
        </p:txBody>
      </p:sp>
      <p:sp>
        <p:nvSpPr>
          <p:cNvPr id="271" name="Shape 271"/>
          <p:cNvSpPr txBox="1"/>
          <p:nvPr/>
        </p:nvSpPr>
        <p:spPr>
          <a:xfrm>
            <a:off x="1918550" y="3110400"/>
            <a:ext cx="12042899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list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&lt;type 'list'&gt;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dir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['append', 'count', 'extend', 'index', 'insert', 'pop', 'remove', 'reverse', 'sort']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</p:txBody>
      </p:sp>
      <p:sp>
        <p:nvSpPr>
          <p:cNvPr id="272" name="Shape 272"/>
          <p:cNvSpPr txBox="1"/>
          <p:nvPr/>
        </p:nvSpPr>
        <p:spPr>
          <a:xfrm>
            <a:off x="2913200" y="7123112"/>
            <a:ext cx="10416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sng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http://docs.python.org/tutorial/datastructures.html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Building a </a:t>
            </a:r>
            <a:r>
              <a:rPr lang="en-US" sz="760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ist from </a:t>
            </a:r>
            <a:r>
              <a:rPr lang="en-US" sz="760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cratch</a:t>
            </a:r>
          </a:p>
        </p:txBody>
      </p:sp>
      <p:sp>
        <p:nvSpPr>
          <p:cNvPr id="278" name="Shape 278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302375" cy="57022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create an empty </a:t>
            </a:r>
            <a:r>
              <a:rPr lang="en-US" sz="34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then add elements using the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append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method</a:t>
            </a: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4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stays in order and new elements are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added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at the end of the </a:t>
            </a:r>
            <a:r>
              <a:rPr lang="en-US" sz="34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</a:t>
            </a:r>
          </a:p>
        </p:txBody>
      </p:sp>
      <p:sp>
        <p:nvSpPr>
          <p:cNvPr id="279" name="Shape 279"/>
          <p:cNvSpPr txBox="1"/>
          <p:nvPr/>
        </p:nvSpPr>
        <p:spPr>
          <a:xfrm>
            <a:off x="8367175" y="2990850"/>
            <a:ext cx="7455599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list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.append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('book')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.append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(99)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['book', 99]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.append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('cookie')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['book', 99, 'cookie']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 Something in a List?</a:t>
            </a:r>
          </a:p>
        </p:txBody>
      </p:sp>
      <p:sp>
        <p:nvSpPr>
          <p:cNvPr id="285" name="Shape 285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573838" cy="57022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provides two </a:t>
            </a:r>
            <a:r>
              <a:rPr lang="en-US" sz="3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operators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that let you check if an item is in a list</a:t>
            </a: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These are logical operators that return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or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They do not modify the list</a:t>
            </a:r>
          </a:p>
        </p:txBody>
      </p:sp>
      <p:sp>
        <p:nvSpPr>
          <p:cNvPr id="286" name="Shape 286"/>
          <p:cNvSpPr txBox="1"/>
          <p:nvPr/>
        </p:nvSpPr>
        <p:spPr>
          <a:xfrm>
            <a:off x="8585238" y="2940050"/>
            <a:ext cx="7131013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some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[1, 9, 21, 10, 16]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9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some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15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some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False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20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not 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some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Lists are in Order</a:t>
            </a:r>
          </a:p>
        </p:txBody>
      </p:sp>
      <p:sp>
        <p:nvSpPr>
          <p:cNvPr id="292" name="Shape 292"/>
          <p:cNvSpPr txBox="1">
            <a:spLocks noGrp="1"/>
          </p:cNvSpPr>
          <p:nvPr>
            <p:ph idx="1"/>
          </p:nvPr>
        </p:nvSpPr>
        <p:spPr>
          <a:xfrm>
            <a:off x="622301" y="2603500"/>
            <a:ext cx="5524500" cy="57022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59067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</a:t>
            </a: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can hold many items and keeps those items in the order until we do something to change the order</a:t>
            </a:r>
          </a:p>
          <a:p>
            <a:pPr marL="1104900" marR="0" lvl="0" indent="-5906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</a:t>
            </a: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can be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sorted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b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(i.e., change its order)</a:t>
            </a:r>
          </a:p>
          <a:p>
            <a:pPr marL="1104900" marR="0" lvl="0" indent="-5906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sort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method (unlike in strings) means </a:t>
            </a: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sort yourself</a:t>
            </a: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6771475" y="3041075"/>
            <a:ext cx="8976525" cy="4365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 'Joseph', 'Glenn', 'Sally' 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.sort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6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['Glenn', 'Joseph', 'Sally']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26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Joseph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Built</a:t>
            </a:r>
            <a:r>
              <a:rPr lang="en-US" sz="760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 Functions and Lists</a:t>
            </a:r>
          </a:p>
        </p:txBody>
      </p:sp>
      <p:sp>
        <p:nvSpPr>
          <p:cNvPr id="299" name="Shape 299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5802313" cy="49403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There are a number of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functions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built into </a:t>
            </a:r>
            <a:r>
              <a:rPr lang="en-US" sz="3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that take </a:t>
            </a:r>
            <a:r>
              <a:rPr lang="en-US" sz="34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lists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as parameters</a:t>
            </a: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Remember the loops we built?  These are much simpler.</a:t>
            </a:r>
          </a:p>
        </p:txBody>
      </p:sp>
      <p:sp>
        <p:nvSpPr>
          <p:cNvPr id="300" name="Shape 300"/>
          <p:cNvSpPr txBox="1"/>
          <p:nvPr/>
        </p:nvSpPr>
        <p:spPr>
          <a:xfrm>
            <a:off x="7929600" y="2455850"/>
            <a:ext cx="7885799" cy="5540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[3, 41, 12, 9, 74, 15]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6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max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74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sum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154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sum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)/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25.6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1155700" y="789709"/>
            <a:ext cx="12992030" cy="17502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Programming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idx="1"/>
          </p:nvPr>
        </p:nvSpPr>
        <p:spPr>
          <a:xfrm>
            <a:off x="1155700" y="2857500"/>
            <a:ext cx="13760450" cy="484346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Algorithm</a:t>
            </a:r>
          </a:p>
          <a:p>
            <a:pPr marL="304800" lvl="1" indent="0">
              <a:spcBef>
                <a:spcPts val="0"/>
              </a:spcBef>
              <a:spcAft>
                <a:spcPts val="1000"/>
              </a:spcAft>
              <a:buSzPct val="100000"/>
              <a:buNone/>
            </a:pPr>
            <a:r>
              <a:rPr lang="en-US" sz="3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 A set of rules or steps used to solve a problem</a:t>
            </a:r>
          </a:p>
          <a:p>
            <a:pPr marL="749300" lvl="1" indent="-444500">
              <a:spcBef>
                <a:spcPts val="0"/>
              </a:spcBef>
              <a:spcAft>
                <a:spcPts val="1000"/>
              </a:spcAft>
              <a:buSzPct val="100000"/>
            </a:pPr>
            <a:endParaRPr lang="en-US" sz="3200" u="none" strike="noStrike" cap="non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60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Data Structure</a:t>
            </a:r>
          </a:p>
          <a:p>
            <a:pPr marL="304800" lvl="1" indent="0">
              <a:spcBef>
                <a:spcPts val="0"/>
              </a:spcBef>
              <a:spcAft>
                <a:spcPts val="1000"/>
              </a:spcAft>
              <a:buSzPct val="100000"/>
              <a:buNone/>
            </a:pP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 A particular way of organizing data in a computer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767449" y="6941246"/>
            <a:ext cx="797365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200" dirty="0">
                <a:solidFill>
                  <a:srgbClr val="FFFF00"/>
                </a:solidFill>
                <a:hlinkClick r:id="rId3"/>
              </a:rPr>
              <a:t>https://en.wikipedia.org/wiki/Algorithm</a:t>
            </a:r>
            <a:endParaRPr lang="en-US" sz="3200" dirty="0">
              <a:solidFill>
                <a:srgbClr val="FFFF00"/>
              </a:solidFill>
            </a:endParaRPr>
          </a:p>
          <a:p>
            <a:pPr algn="r"/>
            <a:r>
              <a:rPr lang="en-US" sz="3200" dirty="0">
                <a:solidFill>
                  <a:srgbClr val="FFFF00"/>
                </a:solidFill>
                <a:hlinkClick r:id="rId4"/>
              </a:rPr>
              <a:t>https://en.wikipedia.org/wiki/Data_structure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4446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/>
          <p:nvPr/>
        </p:nvSpPr>
        <p:spPr>
          <a:xfrm>
            <a:off x="7314550" y="4800524"/>
            <a:ext cx="8127900" cy="39878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numlist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list()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while True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 input('Enter a number: 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if </a:t>
            </a:r>
            <a:r>
              <a:rPr lang="en-US" sz="26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== 'done' : 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value = float(</a:t>
            </a:r>
            <a:r>
              <a:rPr lang="en-US" sz="26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numlist.append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(value)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i="0" u="none" strike="noStrike" cap="none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average = sum(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numlist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 /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numlist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print('Average:', average)</a:t>
            </a:r>
          </a:p>
        </p:txBody>
      </p:sp>
      <p:sp>
        <p:nvSpPr>
          <p:cNvPr id="306" name="Shape 306"/>
          <p:cNvSpPr txBox="1"/>
          <p:nvPr/>
        </p:nvSpPr>
        <p:spPr>
          <a:xfrm>
            <a:off x="697125" y="1031888"/>
            <a:ext cx="8127900" cy="48355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total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count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while True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 input('Enter a number: 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if </a:t>
            </a:r>
            <a:r>
              <a:rPr lang="en-US" sz="26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== 'done' : 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value = float(</a:t>
            </a:r>
            <a:r>
              <a:rPr lang="en-US" sz="26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total = total + value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count = count + 1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i="0" u="none" strike="noStrike" cap="none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average = total / count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print('Average:', average)</a:t>
            </a:r>
          </a:p>
        </p:txBody>
      </p:sp>
      <p:sp>
        <p:nvSpPr>
          <p:cNvPr id="307" name="Shape 307"/>
          <p:cNvSpPr txBox="1"/>
          <p:nvPr/>
        </p:nvSpPr>
        <p:spPr>
          <a:xfrm>
            <a:off x="9308725" y="828688"/>
            <a:ext cx="5435700" cy="2862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a number: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a number: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a number: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a number: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Average: 5.66666666667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Best Friends: Strings and Lists</a:t>
            </a:r>
          </a:p>
        </p:txBody>
      </p:sp>
      <p:sp>
        <p:nvSpPr>
          <p:cNvPr id="313" name="Shape 313"/>
          <p:cNvSpPr txBox="1"/>
          <p:nvPr/>
        </p:nvSpPr>
        <p:spPr>
          <a:xfrm>
            <a:off x="1498600" y="2349500"/>
            <a:ext cx="6749100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abc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'With three words</a:t>
            </a:r>
            <a:r>
              <a:rPr lang="en-US" sz="30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=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abc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['With', 'three', 'words']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With</a:t>
            </a:r>
          </a:p>
        </p:txBody>
      </p:sp>
      <p:sp>
        <p:nvSpPr>
          <p:cNvPr id="314" name="Shape 314"/>
          <p:cNvSpPr txBox="1"/>
          <p:nvPr/>
        </p:nvSpPr>
        <p:spPr>
          <a:xfrm>
            <a:off x="9398000" y="2292350"/>
            <a:ext cx="6450900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['With', 'three', 'words']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With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Three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Words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x="457200" y="7194550"/>
            <a:ext cx="151256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Split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breaks a string into parts and produces a list of strings.  We think of these as words.  We can </a:t>
            </a:r>
            <a:r>
              <a:rPr lang="en-US" sz="34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access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 particular word or </a:t>
            </a:r>
            <a:r>
              <a:rPr lang="en-US" sz="3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loop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through all the words.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/>
        </p:nvSpPr>
        <p:spPr>
          <a:xfrm>
            <a:off x="965199" y="1085851"/>
            <a:ext cx="9364664" cy="702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'A lot               of spaces</a:t>
            </a:r>
            <a:r>
              <a:rPr lang="en-US" sz="26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etc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line.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split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etc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['A', 'lot', 'of', 'spaces']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</a:t>
            </a:r>
            <a:r>
              <a:rPr lang="en-US" sz="26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first</a:t>
            </a: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;</a:t>
            </a:r>
            <a:r>
              <a:rPr lang="en-US" sz="26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second</a:t>
            </a: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;</a:t>
            </a:r>
            <a:r>
              <a:rPr lang="en-US" sz="26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third</a:t>
            </a:r>
            <a:r>
              <a:rPr lang="en-US" sz="26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</a:t>
            </a:r>
            <a:r>
              <a:rPr lang="en-US" sz="2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first;second;third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']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26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';'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['first', 'second', 'third']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26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  <p:sp>
        <p:nvSpPr>
          <p:cNvPr id="321" name="Shape 321"/>
          <p:cNvSpPr txBox="1"/>
          <p:nvPr/>
        </p:nvSpPr>
        <p:spPr>
          <a:xfrm>
            <a:off x="9226644" y="2031185"/>
            <a:ext cx="6490311" cy="467672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457200" marR="0" lvl="0" indent="-4191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●"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When you do not specify a </a:t>
            </a: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delimiter</a:t>
            </a: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multiple spaces are treated like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one delimiter</a:t>
            </a:r>
          </a:p>
          <a:p>
            <a:pPr marL="457200" marR="0" lvl="0" indent="-4191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●"/>
            </a:pP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457200" marR="0" lvl="0" indent="-4191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●"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You can specify what </a:t>
            </a: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delimiter</a:t>
            </a: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character to use in the 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splitting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/>
          <p:nvPr/>
        </p:nvSpPr>
        <p:spPr>
          <a:xfrm>
            <a:off x="2526075" y="2058975"/>
            <a:ext cx="8889299" cy="3324300"/>
          </a:xfrm>
          <a:prstGeom prst="rect">
            <a:avLst/>
          </a:prstGeom>
          <a:noFill/>
          <a:ln w="127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mbox-short.txt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.rstrip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not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('From ') :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continue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words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[2]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en-US" sz="2400" b="1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27" name="Shape 327"/>
          <p:cNvSpPr txBox="1"/>
          <p:nvPr/>
        </p:nvSpPr>
        <p:spPr>
          <a:xfrm>
            <a:off x="13538200" y="2330450"/>
            <a:ext cx="816000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Sat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Fri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Fri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Fri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  ...</a:t>
            </a:r>
          </a:p>
        </p:txBody>
      </p:sp>
      <p:sp>
        <p:nvSpPr>
          <p:cNvPr id="328" name="Shape 328"/>
          <p:cNvSpPr txBox="1"/>
          <p:nvPr/>
        </p:nvSpPr>
        <p:spPr>
          <a:xfrm>
            <a:off x="642650" y="945775"/>
            <a:ext cx="130700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From stephen.marquard@uct.ac.za </a:t>
            </a:r>
            <a:r>
              <a:rPr lang="en-US" sz="3600" b="0" i="0" u="none" strike="noStrike" cap="non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Sat</a:t>
            </a: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Jan  5 09:14:16 2008</a:t>
            </a:r>
          </a:p>
        </p:txBody>
      </p:sp>
      <p:sp>
        <p:nvSpPr>
          <p:cNvPr id="329" name="Shape 329"/>
          <p:cNvSpPr txBox="1"/>
          <p:nvPr/>
        </p:nvSpPr>
        <p:spPr>
          <a:xfrm>
            <a:off x="1212375" y="6000750"/>
            <a:ext cx="14283299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'From 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words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['From', '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'Sat', 'Jan', '5', '09:14:16', '2008']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Double Split Pattern</a:t>
            </a:r>
          </a:p>
        </p:txBody>
      </p:sp>
      <p:sp>
        <p:nvSpPr>
          <p:cNvPr id="335" name="Shape 335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13931900" cy="129698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Sometimes we split a line one way, and then grab one of the pieces of the line and split that piece again</a:t>
            </a:r>
          </a:p>
        </p:txBody>
      </p:sp>
      <p:sp>
        <p:nvSpPr>
          <p:cNvPr id="337" name="Shape 337"/>
          <p:cNvSpPr txBox="1"/>
          <p:nvPr/>
        </p:nvSpPr>
        <p:spPr>
          <a:xfrm>
            <a:off x="1155700" y="4526525"/>
            <a:ext cx="133427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From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stephen.marquard@</a:t>
            </a:r>
            <a:r>
              <a:rPr lang="en-US" sz="3000" b="1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Sat Jan  5 09:14:16 2008</a:t>
            </a:r>
          </a:p>
        </p:txBody>
      </p:sp>
      <p:sp>
        <p:nvSpPr>
          <p:cNvPr id="338" name="Shape 338"/>
          <p:cNvSpPr txBox="1"/>
          <p:nvPr/>
        </p:nvSpPr>
        <p:spPr>
          <a:xfrm>
            <a:off x="1155700" y="5289200"/>
            <a:ext cx="5169599" cy="1889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words = </a:t>
            </a:r>
            <a:r>
              <a:rPr lang="en-US" sz="24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email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words[1]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 New"/>
              </a:rPr>
              <a:t>print pieces[1]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Double Split Pattern</a:t>
            </a:r>
          </a:p>
        </p:txBody>
      </p:sp>
      <p:sp>
        <p:nvSpPr>
          <p:cNvPr id="345" name="Shape 345"/>
          <p:cNvSpPr txBox="1"/>
          <p:nvPr/>
        </p:nvSpPr>
        <p:spPr>
          <a:xfrm>
            <a:off x="7336425" y="5835725"/>
            <a:ext cx="65738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endParaRPr lang="en-US" sz="24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46" name="Shape 346"/>
          <p:cNvSpPr txBox="1"/>
          <p:nvPr/>
        </p:nvSpPr>
        <p:spPr>
          <a:xfrm>
            <a:off x="1155700" y="4506450"/>
            <a:ext cx="13182600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30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stephen.marquard@</a:t>
            </a:r>
            <a:r>
              <a:rPr lang="en-US" sz="3000" b="1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347" name="Shape 347"/>
          <p:cNvSpPr txBox="1"/>
          <p:nvPr/>
        </p:nvSpPr>
        <p:spPr>
          <a:xfrm>
            <a:off x="1155700" y="5289200"/>
            <a:ext cx="5169599" cy="1889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words = </a:t>
            </a:r>
            <a:r>
              <a:rPr lang="en-US" sz="24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email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words[1]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 New"/>
              </a:rPr>
              <a:t>print pieces[1]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Double Split Pattern</a:t>
            </a:r>
          </a:p>
        </p:txBody>
      </p:sp>
      <p:sp>
        <p:nvSpPr>
          <p:cNvPr id="353" name="Shape 353"/>
          <p:cNvSpPr txBox="1"/>
          <p:nvPr/>
        </p:nvSpPr>
        <p:spPr>
          <a:xfrm>
            <a:off x="7321275" y="6326775"/>
            <a:ext cx="6981300" cy="482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['</a:t>
            </a:r>
            <a:r>
              <a:rPr lang="en-US" sz="24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stephen.marquard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400" b="1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']</a:t>
            </a:r>
          </a:p>
        </p:txBody>
      </p:sp>
      <p:sp>
        <p:nvSpPr>
          <p:cNvPr id="355" name="Shape 355"/>
          <p:cNvSpPr txBox="1"/>
          <p:nvPr/>
        </p:nvSpPr>
        <p:spPr>
          <a:xfrm>
            <a:off x="1155700" y="4526525"/>
            <a:ext cx="133427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30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stephen.marquard@</a:t>
            </a:r>
            <a:r>
              <a:rPr lang="en-US" sz="3000" b="1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Sat Jan  5 09:14:16 2008</a:t>
            </a:r>
          </a:p>
        </p:txBody>
      </p:sp>
      <p:sp>
        <p:nvSpPr>
          <p:cNvPr id="356" name="Shape 356"/>
          <p:cNvSpPr txBox="1"/>
          <p:nvPr/>
        </p:nvSpPr>
        <p:spPr>
          <a:xfrm>
            <a:off x="1155700" y="5441600"/>
            <a:ext cx="6179100" cy="1889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words = </a:t>
            </a:r>
            <a:r>
              <a:rPr lang="en-US" sz="24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email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words[1]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pieces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email.split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('@')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 New"/>
              </a:rPr>
              <a:t>print pieces[1]</a:t>
            </a:r>
          </a:p>
        </p:txBody>
      </p:sp>
      <p:sp>
        <p:nvSpPr>
          <p:cNvPr id="357" name="Shape 357"/>
          <p:cNvSpPr txBox="1"/>
          <p:nvPr/>
        </p:nvSpPr>
        <p:spPr>
          <a:xfrm>
            <a:off x="7336425" y="5759525"/>
            <a:ext cx="65738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Arial"/>
              <a:buNone/>
            </a:pP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endParaRPr lang="en-US" sz="24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Double Split Pattern</a:t>
            </a:r>
          </a:p>
        </p:txBody>
      </p:sp>
      <p:sp>
        <p:nvSpPr>
          <p:cNvPr id="364" name="Shape 364"/>
          <p:cNvSpPr txBox="1"/>
          <p:nvPr/>
        </p:nvSpPr>
        <p:spPr>
          <a:xfrm>
            <a:off x="7321275" y="6326775"/>
            <a:ext cx="6981300" cy="482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['</a:t>
            </a:r>
            <a:r>
              <a:rPr lang="en-US" sz="24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stephen.marquard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24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']</a:t>
            </a:r>
          </a:p>
        </p:txBody>
      </p:sp>
      <p:sp>
        <p:nvSpPr>
          <p:cNvPr id="365" name="Shape 365"/>
          <p:cNvSpPr txBox="1"/>
          <p:nvPr/>
        </p:nvSpPr>
        <p:spPr>
          <a:xfrm>
            <a:off x="1155700" y="4526525"/>
            <a:ext cx="133427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30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stephen.marquard@</a:t>
            </a:r>
            <a:r>
              <a:rPr lang="en-US" sz="3000" b="1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366" name="Shape 366"/>
          <p:cNvSpPr txBox="1"/>
          <p:nvPr/>
        </p:nvSpPr>
        <p:spPr>
          <a:xfrm>
            <a:off x="1155700" y="5594000"/>
            <a:ext cx="6179100" cy="1889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words = </a:t>
            </a:r>
            <a:r>
              <a:rPr lang="en-US" sz="24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email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words[1]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pieces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email.split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('@')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pieces[1]</a:t>
            </a:r>
            <a:r>
              <a:rPr lang="en-US" sz="24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endParaRPr lang="en-US" sz="2400" b="1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67" name="Shape 367"/>
          <p:cNvSpPr txBox="1"/>
          <p:nvPr/>
        </p:nvSpPr>
        <p:spPr>
          <a:xfrm>
            <a:off x="7336425" y="5759525"/>
            <a:ext cx="65738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Arial"/>
              <a:buNone/>
            </a:pP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endParaRPr lang="en-US" sz="24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68" name="Shape 368"/>
          <p:cNvSpPr txBox="1"/>
          <p:nvPr/>
        </p:nvSpPr>
        <p:spPr>
          <a:xfrm>
            <a:off x="7246300" y="6766900"/>
            <a:ext cx="2729099" cy="548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 Summary</a:t>
            </a:r>
          </a:p>
        </p:txBody>
      </p:sp>
      <p:sp>
        <p:nvSpPr>
          <p:cNvPr id="375" name="Shape 375"/>
          <p:cNvSpPr txBox="1"/>
          <p:nvPr/>
        </p:nvSpPr>
        <p:spPr>
          <a:xfrm>
            <a:off x="774275" y="2733900"/>
            <a:ext cx="7450500" cy="51102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lvl="0" indent="-394462" rtl="0">
              <a:spcBef>
                <a:spcPts val="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en-US" sz="36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Concept of a collection</a:t>
            </a:r>
          </a:p>
          <a:p>
            <a:pPr marL="685800" lvl="0" indent="-394462" rtl="0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en-US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Lists and definite loops</a:t>
            </a:r>
          </a:p>
          <a:p>
            <a:pPr marL="685800" lvl="0" indent="-394462" rtl="0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en-US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Indexing and lookup</a:t>
            </a:r>
          </a:p>
          <a:p>
            <a:pPr marL="685800" lvl="0" indent="-394462" rtl="0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en-US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 mutability</a:t>
            </a:r>
          </a:p>
          <a:p>
            <a:pPr marL="685800" lvl="0" indent="-394462" rtl="0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en-US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Functions: </a:t>
            </a:r>
            <a:r>
              <a:rPr lang="en-US" sz="3600" dirty="0" err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len</a:t>
            </a:r>
            <a:r>
              <a:rPr lang="en-US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min, max, sum</a:t>
            </a:r>
          </a:p>
        </p:txBody>
      </p:sp>
      <p:sp>
        <p:nvSpPr>
          <p:cNvPr id="376" name="Shape 376"/>
          <p:cNvSpPr txBox="1"/>
          <p:nvPr/>
        </p:nvSpPr>
        <p:spPr>
          <a:xfrm>
            <a:off x="7932975" y="2733900"/>
            <a:ext cx="7565400" cy="51102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lvl="0" indent="-394462" rtl="0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en-US" sz="36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Slicing lists</a:t>
            </a:r>
          </a:p>
          <a:p>
            <a:pPr marL="685800" lvl="0" indent="-394462" rtl="0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en-US" sz="36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 methods: append,  remove</a:t>
            </a:r>
          </a:p>
          <a:p>
            <a:pPr marL="685800" lvl="0" indent="-394462" rtl="0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en-US" sz="36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Sorting lists</a:t>
            </a:r>
          </a:p>
          <a:p>
            <a:pPr marL="685800" lvl="0" indent="-394462" rtl="0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en-US" sz="36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Splitting strings into lists of words</a:t>
            </a:r>
          </a:p>
          <a:p>
            <a:pPr marL="685800" lvl="0" indent="-394462" rtl="0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en-US" sz="36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Using split to parse strings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Not a </a:t>
            </a:r>
            <a:r>
              <a:rPr lang="en-US" sz="7600" b="0" i="0" u="none" strike="noStrike" cap="none" dirty="0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Collection</a:t>
            </a:r>
            <a:r>
              <a:rPr lang="en-US" sz="7600" b="0" i="0" u="none" strike="noStrike" cap="none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”?</a:t>
            </a:r>
            <a:endParaRPr lang="en-US" sz="7600" b="0" i="0" u="none" strike="noStrike" cap="none" dirty="0">
              <a:solidFill>
                <a:srgbClr val="FFD9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Shape 183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13931900" cy="26543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Most of our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have one value in them - when we put a new value in the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the old value is overwritten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2136725" y="5621338"/>
            <a:ext cx="12214275" cy="225742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python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1155700" y="789709"/>
            <a:ext cx="11688763" cy="17502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4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List is a Kind of Collection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13931900" cy="352583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collection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allows us to put many values in a single 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collection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nice because we can carry all 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many values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around in one convenient package.</a:t>
            </a:r>
          </a:p>
        </p:txBody>
      </p:sp>
      <p:pic>
        <p:nvPicPr>
          <p:cNvPr id="176" name="Shape 17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277850" y="789709"/>
            <a:ext cx="2557874" cy="2096292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Shape 177"/>
          <p:cNvSpPr txBox="1"/>
          <p:nvPr/>
        </p:nvSpPr>
        <p:spPr>
          <a:xfrm>
            <a:off x="2002250" y="6000750"/>
            <a:ext cx="12192000" cy="22145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[ 'Joseph', 'Glenn', 'Sally' ]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carryon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[ 'socks', 'shirt', 'perfume' ]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 Constants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idx="1"/>
          </p:nvPr>
        </p:nvSpPr>
        <p:spPr>
          <a:xfrm>
            <a:off x="698500" y="2857500"/>
            <a:ext cx="7331075" cy="484346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constants are surrounded by square brackets and the elements in the list are separated by commas</a:t>
            </a: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</a:t>
            </a: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element can be any Python object - even </a:t>
            </a:r>
            <a:r>
              <a:rPr lang="en-US" sz="34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another list</a:t>
            </a: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</a:t>
            </a: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can be empty</a:t>
            </a:r>
          </a:p>
        </p:txBody>
      </p:sp>
      <p:sp>
        <p:nvSpPr>
          <p:cNvPr id="191" name="Shape 191"/>
          <p:cNvSpPr txBox="1"/>
          <p:nvPr/>
        </p:nvSpPr>
        <p:spPr>
          <a:xfrm>
            <a:off x="8774113" y="2532050"/>
            <a:ext cx="7162387" cy="5540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[1, 24, 76]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[1, 24, 76]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['red', 'yellow', 'blue']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['red', 'yellow', 'blue']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['red', 24, 98.6]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['red', 24, 98.6]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[ 1,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[5, 6]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, 7]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[1, [5, 6], 7]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[]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[]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Already Use Lists!</a:t>
            </a:r>
          </a:p>
        </p:txBody>
      </p:sp>
      <p:sp>
        <p:nvSpPr>
          <p:cNvPr id="197" name="Shape 197"/>
          <p:cNvSpPr txBox="1"/>
          <p:nvPr/>
        </p:nvSpPr>
        <p:spPr>
          <a:xfrm>
            <a:off x="1895475" y="2840601"/>
            <a:ext cx="8488800" cy="3636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'Blastoff!'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198" name="Shape 198"/>
          <p:cNvSpPr txBox="1"/>
          <p:nvPr/>
        </p:nvSpPr>
        <p:spPr>
          <a:xfrm>
            <a:off x="11091861" y="3003550"/>
            <a:ext cx="2384424" cy="4902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Blastoff!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Lists and Definite Loops - Best Pals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1279124" y="3423163"/>
            <a:ext cx="72804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['Joseph', 'Glenn', 'Sally']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'Happy New Year:'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>
              <a:buClr>
                <a:srgbClr val="FFFF00"/>
              </a:buClr>
              <a:buSzPct val="25000"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'Done!'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10658475" y="4051100"/>
            <a:ext cx="4943475" cy="218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Joseph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Glenn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Sally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Done!</a:t>
            </a:r>
          </a:p>
        </p:txBody>
      </p:sp>
      <p:cxnSp>
        <p:nvCxnSpPr>
          <p:cNvPr id="206" name="Shape 206"/>
          <p:cNvCxnSpPr/>
          <p:nvPr/>
        </p:nvCxnSpPr>
        <p:spPr>
          <a:xfrm flipH="1">
            <a:off x="8443912" y="4353475"/>
            <a:ext cx="1986512" cy="318538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07" name="Shape 207"/>
          <p:cNvCxnSpPr/>
          <p:nvPr/>
        </p:nvCxnSpPr>
        <p:spPr>
          <a:xfrm flipH="1" flipV="1">
            <a:off x="8464060" y="4672014"/>
            <a:ext cx="1961138" cy="839786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08" name="Shape 208"/>
          <p:cNvCxnSpPr/>
          <p:nvPr/>
        </p:nvCxnSpPr>
        <p:spPr>
          <a:xfrm rot="10800000">
            <a:off x="3904399" y="5160163"/>
            <a:ext cx="6596999" cy="7988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8" name="Shape 204"/>
          <p:cNvSpPr txBox="1"/>
          <p:nvPr/>
        </p:nvSpPr>
        <p:spPr>
          <a:xfrm>
            <a:off x="1279124" y="5997591"/>
            <a:ext cx="72804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 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['Joseph', 'Glenn', 'Sally']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'Happy New Year:'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>
              <a:buClr>
                <a:srgbClr val="FFFF00"/>
              </a:buClr>
              <a:buSzPct val="25000"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'Done!'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Looking Inside Lists</a:t>
            </a:r>
          </a:p>
        </p:txBody>
      </p:sp>
      <p:sp>
        <p:nvSpPr>
          <p:cNvPr id="214" name="Shape 214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13931900" cy="30861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Just like strings, we can get at any single element in a list using an index specified in</a:t>
            </a:r>
            <a:r>
              <a:rPr lang="en-US" sz="3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square brackets</a:t>
            </a:r>
          </a:p>
        </p:txBody>
      </p:sp>
      <p:pic>
        <p:nvPicPr>
          <p:cNvPr id="215" name="Shape 2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8775" y="992909"/>
            <a:ext cx="273685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Shape 216"/>
          <p:cNvSpPr txBox="1"/>
          <p:nvPr/>
        </p:nvSpPr>
        <p:spPr>
          <a:xfrm>
            <a:off x="1727200" y="6375401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217" name="Shape 217"/>
          <p:cNvSpPr txBox="1"/>
          <p:nvPr/>
        </p:nvSpPr>
        <p:spPr>
          <a:xfrm>
            <a:off x="1155700" y="5651501"/>
            <a:ext cx="1879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Joseph</a:t>
            </a:r>
          </a:p>
        </p:txBody>
      </p:sp>
      <p:sp>
        <p:nvSpPr>
          <p:cNvPr id="218" name="Shape 218"/>
          <p:cNvSpPr txBox="1"/>
          <p:nvPr/>
        </p:nvSpPr>
        <p:spPr>
          <a:xfrm>
            <a:off x="7429500" y="5065701"/>
            <a:ext cx="8156400" cy="2339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 'Joseph', 'Glenn', 'Sally' 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Glenn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  <p:sp>
        <p:nvSpPr>
          <p:cNvPr id="219" name="Shape 219"/>
          <p:cNvSpPr txBox="1"/>
          <p:nvPr/>
        </p:nvSpPr>
        <p:spPr>
          <a:xfrm>
            <a:off x="3606800" y="6375401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3035300" y="5651501"/>
            <a:ext cx="1879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Glenn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5486400" y="6375401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4914900" y="5651501"/>
            <a:ext cx="1879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Sally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1155700" y="789709"/>
            <a:ext cx="13449300" cy="17502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Lists are Mutable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7331075" cy="51562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Strings are </a:t>
            </a: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en-US" sz="34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immutable</a:t>
            </a: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we cannot change the contents of a string - we must make a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new string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make any change</a:t>
            </a:r>
          </a:p>
          <a:p>
            <a:pPr marL="457200" lvl="0" indent="-444500">
              <a:spcAft>
                <a:spcPts val="1000"/>
              </a:spcAft>
              <a:buSzPct val="100000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Lists are </a:t>
            </a:r>
            <a:r>
              <a:rPr lang="en-US" sz="34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en-US" sz="34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mutable</a:t>
            </a:r>
            <a:r>
              <a:rPr lang="en-US" sz="34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  <a:r>
              <a:rPr lang="en-US" sz="34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 we can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change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 element of a list using the </a:t>
            </a:r>
            <a:r>
              <a:rPr lang="en-US" sz="34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index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operator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9334300" y="2247900"/>
            <a:ext cx="6464399" cy="59694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'Banana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'b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abin"/>
              <a:buNone/>
            </a:pPr>
            <a:r>
              <a:rPr lang="en-US" sz="24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24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abin"/>
              <a:buNone/>
            </a:pPr>
            <a:r>
              <a:rPr lang="en-US" sz="24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TypeError</a:t>
            </a:r>
            <a:r>
              <a:rPr lang="en-US" sz="24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'</a:t>
            </a:r>
            <a:r>
              <a:rPr lang="en-US" sz="24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24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 object does not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support item assignment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.lower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banana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lotto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[2, 14, 26, 41, 63]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lotto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[2, 14, 26, 41, 63]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lotto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28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lotto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[2, 14,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28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41, 63]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393</TotalTime>
  <Words>2182</Words>
  <Application>Microsoft Office PowerPoint</Application>
  <PresentationFormat>Произвольный</PresentationFormat>
  <Paragraphs>326</Paragraphs>
  <Slides>28</Slides>
  <Notes>28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6" baseType="lpstr">
      <vt:lpstr>Arial</vt:lpstr>
      <vt:lpstr>Cabin</vt:lpstr>
      <vt:lpstr>Century Gothic</vt:lpstr>
      <vt:lpstr>Courier</vt:lpstr>
      <vt:lpstr>Courier New</vt:lpstr>
      <vt:lpstr>Gill Sans</vt:lpstr>
      <vt:lpstr>Wingdings 3</vt:lpstr>
      <vt:lpstr>Ион</vt:lpstr>
      <vt:lpstr>The lecture 9 Python Lists</vt:lpstr>
      <vt:lpstr>Programming</vt:lpstr>
      <vt:lpstr>What is Not a “Collection”?</vt:lpstr>
      <vt:lpstr>A List is a Kind of Collection</vt:lpstr>
      <vt:lpstr>List Constants</vt:lpstr>
      <vt:lpstr>We Already Use Lists!</vt:lpstr>
      <vt:lpstr>Lists and Definite Loops - Best Pals</vt:lpstr>
      <vt:lpstr>Looking Inside Lists</vt:lpstr>
      <vt:lpstr>Lists are Mutable</vt:lpstr>
      <vt:lpstr>How Long is a List?</vt:lpstr>
      <vt:lpstr>Using the range Function</vt:lpstr>
      <vt:lpstr>A Tale of Two Loops...</vt:lpstr>
      <vt:lpstr>Concatenating Lists Using +</vt:lpstr>
      <vt:lpstr>Lists Can Be Sliced Using :</vt:lpstr>
      <vt:lpstr>List Methods</vt:lpstr>
      <vt:lpstr>Building a List from Scratch</vt:lpstr>
      <vt:lpstr>Is Something in a List?</vt:lpstr>
      <vt:lpstr>Lists are in Order</vt:lpstr>
      <vt:lpstr>Built-in Functions and Lists</vt:lpstr>
      <vt:lpstr>Презентация PowerPoint</vt:lpstr>
      <vt:lpstr>Best Friends: Strings and Lists</vt:lpstr>
      <vt:lpstr>Презентация PowerPoint</vt:lpstr>
      <vt:lpstr>Презентация PowerPoint</vt:lpstr>
      <vt:lpstr>The Double Split Pattern</vt:lpstr>
      <vt:lpstr>The Double Split Pattern</vt:lpstr>
      <vt:lpstr>The Double Split Pattern</vt:lpstr>
      <vt:lpstr>The Double Split Pattern</vt:lpstr>
      <vt:lpstr>List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Lists</dc:title>
  <dc:creator>Владислав Карюкин</dc:creator>
  <cp:lastModifiedBy>Владислав Карюкин</cp:lastModifiedBy>
  <cp:revision>56</cp:revision>
  <dcterms:modified xsi:type="dcterms:W3CDTF">2021-08-25T08:58:00Z</dcterms:modified>
</cp:coreProperties>
</file>